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7" r:id="rId5"/>
    <p:sldId id="259" r:id="rId6"/>
    <p:sldId id="260" r:id="rId7"/>
    <p:sldId id="262" r:id="rId8"/>
    <p:sldId id="261" r:id="rId9"/>
    <p:sldId id="263" r:id="rId10"/>
    <p:sldId id="264" r:id="rId11"/>
    <p:sldId id="267" r:id="rId12"/>
    <p:sldId id="265" r:id="rId13"/>
    <p:sldId id="268" r:id="rId14"/>
    <p:sldId id="270" r:id="rId15"/>
    <p:sldId id="269" r:id="rId16"/>
    <p:sldId id="271"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640B2-4AA5-4FC8-A577-853E64228B2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04F4933-F237-016F-758A-5486A86BC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8F3ADAF-C5EE-C1C8-9AE9-75A3B44B6C15}"/>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70EB65F9-1D65-3606-D330-47E94600CC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B8C8A0B-72DD-7432-D96F-42EE9B42529B}"/>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95461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8F861-3902-1F4A-EA95-ECD34EDBCAC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EE40CF5-C37D-2E94-B6BF-E324707B8CA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CA7E35B-930D-E66B-4397-ECBD43BF64B6}"/>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753BA785-9214-EF0E-7728-69BA4AB541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AA2AB9D-8E65-1FED-E7F9-7045C7247988}"/>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360221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3EC57BD-A93B-2BCE-BA87-699F17992A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88C130A-127B-ECEF-8409-0912E062192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4FACCA-5584-1298-8311-7BD3F41B2C1F}"/>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A6B2D0F4-2733-FB94-E4E1-EAEC069D589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364BEC3-8C72-39F0-354A-761B2EAB199C}"/>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191570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EED810-0CE6-FFEF-5BDA-632C97FCB0A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52E3144-AED8-8B86-3861-6BA2D8CF8EA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C2F1BB-C5FD-FDE9-7825-B852560C3DDB}"/>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277D3D08-2AA3-4BFD-1D0D-7A0EF2ABF9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CB6FBF3-5D75-39AC-D12A-0EF34D57D044}"/>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259348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C6625-9974-A503-81CD-E284E1B73BB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C37D9DC-261D-FEB5-0C24-33A9DD6884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55A4856-8055-61BB-3C7C-8581349E181A}"/>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EDDB65BB-3B30-7332-BF1E-9061856D3C8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8BF6F82-0680-9286-AE7D-3E6852760E84}"/>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185373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8312F1-91FD-DF8F-A294-9F02AAC5827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1344776-DC61-0050-6397-E5FD74EA84D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BAC4AEC-C05D-8E85-4AA1-38C3F9D113D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0EB8F39-D23F-F628-BAAE-E1D772878ACE}"/>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6" name="Fußzeilenplatzhalter 5">
            <a:extLst>
              <a:ext uri="{FF2B5EF4-FFF2-40B4-BE49-F238E27FC236}">
                <a16:creationId xmlns:a16="http://schemas.microsoft.com/office/drawing/2014/main" id="{A7A827B8-9FAE-742F-9753-CA97EA045E3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6D9881-77EE-BBE2-9D06-A2D77DBC0EA2}"/>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85960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4403C-4D68-58CD-5D2B-B84954CEC62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936613A-9997-F216-37FB-DA8F583EA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1F8C64C-E4B1-0B39-55D3-01A7A162EAF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4855FFD-2200-8004-861F-DD0B2AF5FA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3610D7E-1546-C689-93BF-696CC3EABAC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21AA82F-9D9B-E3E5-BFEC-A3C6779AB01E}"/>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8" name="Fußzeilenplatzhalter 7">
            <a:extLst>
              <a:ext uri="{FF2B5EF4-FFF2-40B4-BE49-F238E27FC236}">
                <a16:creationId xmlns:a16="http://schemas.microsoft.com/office/drawing/2014/main" id="{2AF087CD-5B50-F8A1-97EF-B0F60D69CA6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3163CD2-A79A-DF72-1837-5C20CE1574EB}"/>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239989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82D26E-5D47-C44F-1CA0-6CE0C779302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5C5EF-4BBD-6A8D-D05B-E410B254DFE6}"/>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4" name="Fußzeilenplatzhalter 3">
            <a:extLst>
              <a:ext uri="{FF2B5EF4-FFF2-40B4-BE49-F238E27FC236}">
                <a16:creationId xmlns:a16="http://schemas.microsoft.com/office/drawing/2014/main" id="{FDEA9E52-91A4-E637-6362-6D05D33A6D1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48E4AC1-2E18-04DB-AD2E-38489FB606AB}"/>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36649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F125E04-D112-9BDE-EC43-0B5BBAF27C7B}"/>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3" name="Fußzeilenplatzhalter 2">
            <a:extLst>
              <a:ext uri="{FF2B5EF4-FFF2-40B4-BE49-F238E27FC236}">
                <a16:creationId xmlns:a16="http://schemas.microsoft.com/office/drawing/2014/main" id="{AA98C777-EA3F-2A4D-E19C-2BC324EF16C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9840905-38DA-16A6-DE64-A1BB495FF5E3}"/>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206715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1BEEC-D2A8-8C0C-0E7C-2D2179CD916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B6977C1-BCD2-7F4B-12B9-4DD9905853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600BFBC-BF51-0471-EA30-5895330E6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9A1FF3-BD01-AE8A-721D-D4A5C1D13B8E}"/>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6" name="Fußzeilenplatzhalter 5">
            <a:extLst>
              <a:ext uri="{FF2B5EF4-FFF2-40B4-BE49-F238E27FC236}">
                <a16:creationId xmlns:a16="http://schemas.microsoft.com/office/drawing/2014/main" id="{F62C869F-44B3-514F-E981-7FDD60C5301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BF0B42C-A4CC-4879-3FEF-0D3C8C642DD6}"/>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310305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D0858-F845-1DE5-2AF2-686C700F6FA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5E7CE71-1666-FBC8-1B8C-0674B3D27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DFDBC5C-D020-CB4E-35CB-9504FFE42A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CA37C3-65B2-B444-082C-2C8222AA7CF7}"/>
              </a:ext>
            </a:extLst>
          </p:cNvPr>
          <p:cNvSpPr>
            <a:spLocks noGrp="1"/>
          </p:cNvSpPr>
          <p:nvPr>
            <p:ph type="dt" sz="half" idx="10"/>
          </p:nvPr>
        </p:nvSpPr>
        <p:spPr/>
        <p:txBody>
          <a:bodyPr/>
          <a:lstStyle/>
          <a:p>
            <a:fld id="{11E0C224-C743-4647-91FE-BE81FDC711BD}" type="datetimeFigureOut">
              <a:rPr lang="de-DE" smtClean="0"/>
              <a:t>14.01.2024</a:t>
            </a:fld>
            <a:endParaRPr lang="de-DE"/>
          </a:p>
        </p:txBody>
      </p:sp>
      <p:sp>
        <p:nvSpPr>
          <p:cNvPr id="6" name="Fußzeilenplatzhalter 5">
            <a:extLst>
              <a:ext uri="{FF2B5EF4-FFF2-40B4-BE49-F238E27FC236}">
                <a16:creationId xmlns:a16="http://schemas.microsoft.com/office/drawing/2014/main" id="{F67EC8E3-D82D-6DA2-5F8E-6DCDB541AAE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0D38D27-05A7-44F4-D0C2-11F4684B6AE3}"/>
              </a:ext>
            </a:extLst>
          </p:cNvPr>
          <p:cNvSpPr>
            <a:spLocks noGrp="1"/>
          </p:cNvSpPr>
          <p:nvPr>
            <p:ph type="sldNum" sz="quarter" idx="12"/>
          </p:nvPr>
        </p:nvSpPr>
        <p:spPr/>
        <p:txBody>
          <a:bodyPr/>
          <a:lstStyle/>
          <a:p>
            <a:fld id="{23952731-321C-4573-B721-9A76784CF63C}" type="slidenum">
              <a:rPr lang="de-DE" smtClean="0"/>
              <a:t>‹Nr.›</a:t>
            </a:fld>
            <a:endParaRPr lang="de-DE"/>
          </a:p>
        </p:txBody>
      </p:sp>
    </p:spTree>
    <p:extLst>
      <p:ext uri="{BB962C8B-B14F-4D97-AF65-F5344CB8AC3E}">
        <p14:creationId xmlns:p14="http://schemas.microsoft.com/office/powerpoint/2010/main" val="305271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A7E8E3E-6AF5-80A5-38EC-2056D464AF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880A569-B747-689A-7E39-914FB98947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BFE0341-D73D-87AC-69FD-CF79F7C0A2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0C224-C743-4647-91FE-BE81FDC711BD}" type="datetimeFigureOut">
              <a:rPr lang="de-DE" smtClean="0"/>
              <a:t>14.01.2024</a:t>
            </a:fld>
            <a:endParaRPr lang="de-DE"/>
          </a:p>
        </p:txBody>
      </p:sp>
      <p:sp>
        <p:nvSpPr>
          <p:cNvPr id="5" name="Fußzeilenplatzhalter 4">
            <a:extLst>
              <a:ext uri="{FF2B5EF4-FFF2-40B4-BE49-F238E27FC236}">
                <a16:creationId xmlns:a16="http://schemas.microsoft.com/office/drawing/2014/main" id="{5A99DFCD-BB24-B7CB-98B3-A0CBAA5215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B9F034-57B8-14FF-518E-0001F0270C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52731-321C-4573-B721-9A76784CF63C}" type="slidenum">
              <a:rPr lang="de-DE" smtClean="0"/>
              <a:t>‹Nr.›</a:t>
            </a:fld>
            <a:endParaRPr lang="de-DE"/>
          </a:p>
        </p:txBody>
      </p:sp>
    </p:spTree>
    <p:extLst>
      <p:ext uri="{BB962C8B-B14F-4D97-AF65-F5344CB8AC3E}">
        <p14:creationId xmlns:p14="http://schemas.microsoft.com/office/powerpoint/2010/main" val="84836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C5A10-6A3B-4515-182A-DF5024F6BB39}"/>
              </a:ext>
            </a:extLst>
          </p:cNvPr>
          <p:cNvSpPr>
            <a:spLocks noGrp="1"/>
          </p:cNvSpPr>
          <p:nvPr>
            <p:ph type="ctrTitle"/>
          </p:nvPr>
        </p:nvSpPr>
        <p:spPr/>
        <p:txBody>
          <a:bodyPr>
            <a:normAutofit/>
          </a:bodyPr>
          <a:lstStyle/>
          <a:p>
            <a:r>
              <a:rPr lang="de-DE" sz="4000" dirty="0">
                <a:latin typeface="Bahnschrift" panose="020B0502040204020203" pitchFamily="34" charset="0"/>
              </a:rPr>
              <a:t>Europa als Wirtschaftsverein oder als Werteunion?</a:t>
            </a:r>
          </a:p>
        </p:txBody>
      </p:sp>
      <p:sp>
        <p:nvSpPr>
          <p:cNvPr id="3" name="Untertitel 2">
            <a:extLst>
              <a:ext uri="{FF2B5EF4-FFF2-40B4-BE49-F238E27FC236}">
                <a16:creationId xmlns:a16="http://schemas.microsoft.com/office/drawing/2014/main" id="{C5505595-DB5B-A258-96EF-0FCAB2FC12D7}"/>
              </a:ext>
            </a:extLst>
          </p:cNvPr>
          <p:cNvSpPr>
            <a:spLocks noGrp="1"/>
          </p:cNvSpPr>
          <p:nvPr>
            <p:ph type="subTitle" idx="1"/>
          </p:nvPr>
        </p:nvSpPr>
        <p:spPr>
          <a:xfrm>
            <a:off x="1605023" y="4493289"/>
            <a:ext cx="9144000" cy="1655762"/>
          </a:xfrm>
        </p:spPr>
        <p:txBody>
          <a:bodyPr/>
          <a:lstStyle/>
          <a:p>
            <a:r>
              <a:rPr lang="de-DE" dirty="0"/>
              <a:t>Einführung in die Strukturen und die Arbeitsweise der </a:t>
            </a:r>
          </a:p>
          <a:p>
            <a:r>
              <a:rPr lang="de-DE" dirty="0"/>
              <a:t>Europäischen Union heute</a:t>
            </a:r>
          </a:p>
          <a:p>
            <a:r>
              <a:rPr lang="de-DE" dirty="0"/>
              <a:t>Reformbedarf</a:t>
            </a:r>
          </a:p>
        </p:txBody>
      </p:sp>
    </p:spTree>
    <p:extLst>
      <p:ext uri="{BB962C8B-B14F-4D97-AF65-F5344CB8AC3E}">
        <p14:creationId xmlns:p14="http://schemas.microsoft.com/office/powerpoint/2010/main" val="3381009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51C35-D958-C7E4-0C96-7C234C2A8B71}"/>
              </a:ext>
            </a:extLst>
          </p:cNvPr>
          <p:cNvSpPr>
            <a:spLocks noGrp="1"/>
          </p:cNvSpPr>
          <p:nvPr>
            <p:ph type="title"/>
          </p:nvPr>
        </p:nvSpPr>
        <p:spPr/>
        <p:txBody>
          <a:bodyPr/>
          <a:lstStyle/>
          <a:p>
            <a:pPr algn="ctr"/>
            <a:r>
              <a:rPr lang="de-DE" dirty="0"/>
              <a:t>Zuständigkeiten</a:t>
            </a:r>
          </a:p>
        </p:txBody>
      </p:sp>
      <p:sp>
        <p:nvSpPr>
          <p:cNvPr id="4" name="Inhaltsplatzhalter 3">
            <a:extLst>
              <a:ext uri="{FF2B5EF4-FFF2-40B4-BE49-F238E27FC236}">
                <a16:creationId xmlns:a16="http://schemas.microsoft.com/office/drawing/2014/main" id="{6EEF9D39-910F-21C0-44E6-F5256E35849F}"/>
              </a:ext>
            </a:extLst>
          </p:cNvPr>
          <p:cNvSpPr>
            <a:spLocks noGrp="1"/>
          </p:cNvSpPr>
          <p:nvPr>
            <p:ph idx="1"/>
          </p:nvPr>
        </p:nvSpPr>
        <p:spPr/>
        <p:txBody>
          <a:bodyPr/>
          <a:lstStyle/>
          <a:p>
            <a:r>
              <a:rPr lang="de-DE" dirty="0"/>
              <a:t>Die EU ist nur dann zuständig, wenn ihr ein Bereich ausdrücklich übertragen worden ist, keine Kompetenzkompetenz.</a:t>
            </a:r>
          </a:p>
          <a:p>
            <a:r>
              <a:rPr lang="de-DE" dirty="0"/>
              <a:t>Europäischer Binnenmarkt mit Zoll, Wettbewerbsregeln, Währung, Fischereirechte, Handelspolitik nach außen.</a:t>
            </a:r>
          </a:p>
          <a:p>
            <a:r>
              <a:rPr lang="de-DE" dirty="0"/>
              <a:t>Umweltpolitik, Verbraucherschutz, Energiepolitik</a:t>
            </a:r>
          </a:p>
          <a:p>
            <a:r>
              <a:rPr lang="de-DE" dirty="0"/>
              <a:t>Sicherheitspolitik (FRONTEX)</a:t>
            </a:r>
          </a:p>
          <a:p>
            <a:r>
              <a:rPr lang="de-DE" dirty="0"/>
              <a:t>Subsidiaritätsprinzip</a:t>
            </a:r>
          </a:p>
        </p:txBody>
      </p:sp>
    </p:spTree>
    <p:extLst>
      <p:ext uri="{BB962C8B-B14F-4D97-AF65-F5344CB8AC3E}">
        <p14:creationId xmlns:p14="http://schemas.microsoft.com/office/powerpoint/2010/main" val="6896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E0EBE-E247-FE16-02C1-C055428044F2}"/>
              </a:ext>
            </a:extLst>
          </p:cNvPr>
          <p:cNvSpPr>
            <a:spLocks noGrp="1"/>
          </p:cNvSpPr>
          <p:nvPr>
            <p:ph type="title"/>
          </p:nvPr>
        </p:nvSpPr>
        <p:spPr/>
        <p:txBody>
          <a:bodyPr/>
          <a:lstStyle/>
          <a:p>
            <a:pPr algn="ctr"/>
            <a:r>
              <a:rPr lang="de-DE" dirty="0"/>
              <a:t>EU-Recht und deutsches Recht</a:t>
            </a:r>
          </a:p>
        </p:txBody>
      </p:sp>
      <p:sp>
        <p:nvSpPr>
          <p:cNvPr id="3" name="Inhaltsplatzhalter 2">
            <a:extLst>
              <a:ext uri="{FF2B5EF4-FFF2-40B4-BE49-F238E27FC236}">
                <a16:creationId xmlns:a16="http://schemas.microsoft.com/office/drawing/2014/main" id="{CB0E7A4B-01EA-E101-6495-D3B6CEA4FDD8}"/>
              </a:ext>
            </a:extLst>
          </p:cNvPr>
          <p:cNvSpPr>
            <a:spLocks noGrp="1"/>
          </p:cNvSpPr>
          <p:nvPr>
            <p:ph idx="1"/>
          </p:nvPr>
        </p:nvSpPr>
        <p:spPr/>
        <p:txBody>
          <a:bodyPr>
            <a:normAutofit fontScale="92500" lnSpcReduction="10000"/>
          </a:bodyPr>
          <a:lstStyle/>
          <a:p>
            <a:pPr algn="ctr"/>
            <a:r>
              <a:rPr lang="de-DE" b="1" dirty="0"/>
              <a:t>Art 23 </a:t>
            </a:r>
          </a:p>
          <a:p>
            <a:r>
              <a:rPr lang="de-DE" dirty="0"/>
              <a:t>(1) Zur Verwirklichung eines vereinten Europas wirkt die Bundesrepublik Deutschland bei der Entwicklung der Europäischen Union mit, die demokratischen, rechtsstaatlichen, sozialen und föderativen Grundsätzen und dem Grundsatz der Subsidiarität verpflichtet ist und einen diesem Grundgesetz im wesentlichen vergleichbaren Grundrechtsschutz gewährleistet. Der Bund kann hierzu durch Gesetz mit Zustimmung des Bundesrates Hoheitsrechte übertragen. Für die Begründung der Europäischen Union sowie für Änderungen ihrer vertraglichen Grundlagen und vergleichbare Regelungen, durch die dieses Grundgesetz seinem Inhalt nach geändert oder ergänzt wird oder solche Änderungen oder Ergänzungen ermöglicht werden, gilt Artikel 79 Abs. 2 und 3.</a:t>
            </a:r>
          </a:p>
          <a:p>
            <a:endParaRPr lang="de-DE" dirty="0"/>
          </a:p>
        </p:txBody>
      </p:sp>
    </p:spTree>
    <p:extLst>
      <p:ext uri="{BB962C8B-B14F-4D97-AF65-F5344CB8AC3E}">
        <p14:creationId xmlns:p14="http://schemas.microsoft.com/office/powerpoint/2010/main" val="268960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C6B24-5819-47C1-A055-8756673BC527}"/>
              </a:ext>
            </a:extLst>
          </p:cNvPr>
          <p:cNvSpPr>
            <a:spLocks noGrp="1"/>
          </p:cNvSpPr>
          <p:nvPr>
            <p:ph type="title"/>
          </p:nvPr>
        </p:nvSpPr>
        <p:spPr/>
        <p:txBody>
          <a:bodyPr/>
          <a:lstStyle/>
          <a:p>
            <a:pPr algn="ctr"/>
            <a:r>
              <a:rPr lang="de-DE" dirty="0"/>
              <a:t>Der europäische Bürger</a:t>
            </a:r>
          </a:p>
        </p:txBody>
      </p:sp>
      <p:sp>
        <p:nvSpPr>
          <p:cNvPr id="3" name="Inhaltsplatzhalter 2">
            <a:extLst>
              <a:ext uri="{FF2B5EF4-FFF2-40B4-BE49-F238E27FC236}">
                <a16:creationId xmlns:a16="http://schemas.microsoft.com/office/drawing/2014/main" id="{450C3D25-B1FA-EF4D-5A92-05C303076CDD}"/>
              </a:ext>
            </a:extLst>
          </p:cNvPr>
          <p:cNvSpPr>
            <a:spLocks noGrp="1"/>
          </p:cNvSpPr>
          <p:nvPr>
            <p:ph idx="1"/>
          </p:nvPr>
        </p:nvSpPr>
        <p:spPr/>
        <p:txBody>
          <a:bodyPr/>
          <a:lstStyle/>
          <a:p>
            <a:r>
              <a:rPr lang="de-DE" dirty="0"/>
              <a:t>Wer eine Staatsangehörigkeit in den 27 Ländern besitzt, ist automatisch Bürger der EU und erhält auf Wunsch einen Reisepass der EU.</a:t>
            </a:r>
          </a:p>
          <a:p>
            <a:r>
              <a:rPr lang="de-DE" dirty="0"/>
              <a:t>Rechte: Freizügigkeit, Diskriminierungsverbot, Kommunalwahlrecht am Wohnort, Wahlrecht zum EU-Parlament, diplomatischer und konsularischer Schutz auf der ganzen Welt.</a:t>
            </a:r>
          </a:p>
          <a:p>
            <a:r>
              <a:rPr lang="de-DE" dirty="0"/>
              <a:t>Kein Reisepass erlaubt, in mehr andere Länder visumfrei zu reisen als der europäische.</a:t>
            </a:r>
          </a:p>
        </p:txBody>
      </p:sp>
    </p:spTree>
    <p:extLst>
      <p:ext uri="{BB962C8B-B14F-4D97-AF65-F5344CB8AC3E}">
        <p14:creationId xmlns:p14="http://schemas.microsoft.com/office/powerpoint/2010/main" val="12217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4E762-9CE1-8193-F30F-5C87AB48A743}"/>
              </a:ext>
            </a:extLst>
          </p:cNvPr>
          <p:cNvSpPr>
            <a:spLocks noGrp="1"/>
          </p:cNvSpPr>
          <p:nvPr>
            <p:ph type="ctrTitle"/>
          </p:nvPr>
        </p:nvSpPr>
        <p:spPr/>
        <p:txBody>
          <a:bodyPr>
            <a:normAutofit/>
          </a:bodyPr>
          <a:lstStyle/>
          <a:p>
            <a:r>
              <a:rPr lang="de-DE" sz="4000" dirty="0"/>
              <a:t>Europa als Wirtschaftsverein</a:t>
            </a:r>
            <a:br>
              <a:rPr lang="de-DE" sz="4000" dirty="0"/>
            </a:br>
            <a:r>
              <a:rPr lang="de-DE" sz="4000" dirty="0"/>
              <a:t>oder Werteunion?</a:t>
            </a:r>
          </a:p>
        </p:txBody>
      </p:sp>
      <p:sp>
        <p:nvSpPr>
          <p:cNvPr id="3" name="Untertitel 2">
            <a:extLst>
              <a:ext uri="{FF2B5EF4-FFF2-40B4-BE49-F238E27FC236}">
                <a16:creationId xmlns:a16="http://schemas.microsoft.com/office/drawing/2014/main" id="{8DA5723F-3796-C265-299D-AB202EC7B670}"/>
              </a:ext>
            </a:extLst>
          </p:cNvPr>
          <p:cNvSpPr>
            <a:spLocks noGrp="1"/>
          </p:cNvSpPr>
          <p:nvPr>
            <p:ph type="subTitle" idx="1"/>
          </p:nvPr>
        </p:nvSpPr>
        <p:spPr/>
        <p:txBody>
          <a:bodyPr>
            <a:normAutofit fontScale="92500" lnSpcReduction="20000"/>
          </a:bodyPr>
          <a:lstStyle/>
          <a:p>
            <a:pPr algn="l"/>
            <a:r>
              <a:rPr lang="de-DE" dirty="0"/>
              <a:t>Die EU ist vom Ursprung her als Werteunion gedacht.</a:t>
            </a:r>
          </a:p>
          <a:p>
            <a:pPr algn="l"/>
            <a:r>
              <a:rPr lang="de-DE" dirty="0"/>
              <a:t>Sie begann als Montanunion 1952, EWG 1957 aus BENELUX, D, F, I</a:t>
            </a:r>
          </a:p>
          <a:p>
            <a:pPr algn="l"/>
            <a:r>
              <a:rPr lang="de-DE" dirty="0"/>
              <a:t>Sie zielt auf eine immer tiefere Zusammenarbeit</a:t>
            </a:r>
          </a:p>
          <a:p>
            <a:r>
              <a:rPr lang="de-DE" dirty="0"/>
              <a:t>Die Grundrechtecharta grenzt die EU hart und klar von autoritären Staaten der</a:t>
            </a:r>
            <a:br>
              <a:rPr lang="de-DE" dirty="0"/>
            </a:br>
            <a:r>
              <a:rPr lang="de-DE" dirty="0"/>
              <a:t> Welt ab</a:t>
            </a:r>
          </a:p>
          <a:p>
            <a:endParaRPr lang="de-DE" dirty="0"/>
          </a:p>
          <a:p>
            <a:endParaRPr lang="de-DE" dirty="0"/>
          </a:p>
        </p:txBody>
      </p:sp>
    </p:spTree>
    <p:extLst>
      <p:ext uri="{BB962C8B-B14F-4D97-AF65-F5344CB8AC3E}">
        <p14:creationId xmlns:p14="http://schemas.microsoft.com/office/powerpoint/2010/main" val="203817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1ECDF8-F72A-3885-168C-8D4506E5E407}"/>
              </a:ext>
            </a:extLst>
          </p:cNvPr>
          <p:cNvSpPr>
            <a:spLocks noGrp="1"/>
          </p:cNvSpPr>
          <p:nvPr>
            <p:ph type="title"/>
          </p:nvPr>
        </p:nvSpPr>
        <p:spPr/>
        <p:txBody>
          <a:bodyPr/>
          <a:lstStyle/>
          <a:p>
            <a:pPr algn="ctr"/>
            <a:r>
              <a:rPr lang="de-DE" dirty="0"/>
              <a:t>Machtverhältnisse in der EU</a:t>
            </a:r>
          </a:p>
        </p:txBody>
      </p:sp>
      <p:sp>
        <p:nvSpPr>
          <p:cNvPr id="3" name="Inhaltsplatzhalter 2">
            <a:extLst>
              <a:ext uri="{FF2B5EF4-FFF2-40B4-BE49-F238E27FC236}">
                <a16:creationId xmlns:a16="http://schemas.microsoft.com/office/drawing/2014/main" id="{DD88635E-7B4B-8CCD-2F32-8A74614712C2}"/>
              </a:ext>
            </a:extLst>
          </p:cNvPr>
          <p:cNvSpPr>
            <a:spLocks noGrp="1"/>
          </p:cNvSpPr>
          <p:nvPr>
            <p:ph idx="1"/>
          </p:nvPr>
        </p:nvSpPr>
        <p:spPr/>
        <p:txBody>
          <a:bodyPr/>
          <a:lstStyle/>
          <a:p>
            <a:r>
              <a:rPr lang="de-DE" dirty="0"/>
              <a:t>Im Europäischen Rat Einstimmigkeit der größte Bremsklotz für jegliche Veränderung</a:t>
            </a:r>
          </a:p>
          <a:p>
            <a:r>
              <a:rPr lang="de-DE" dirty="0"/>
              <a:t>KOM entscheidet mit einfacher Mehrheit der Mitglieder, nicht abstimmen gilt als Zustimmung.</a:t>
            </a:r>
          </a:p>
          <a:p>
            <a:r>
              <a:rPr lang="de-DE" dirty="0"/>
              <a:t>EP Aus jedem Staat sind Abgeordnete aus mehreren Parteien gewählt, so dass die Vertreter einer </a:t>
            </a:r>
            <a:r>
              <a:rPr lang="de-DE" dirty="0" err="1"/>
              <a:t>Parei</a:t>
            </a:r>
            <a:r>
              <a:rPr lang="de-DE" dirty="0"/>
              <a:t> eines Landes bei 751 Stimmen nur wenig Gewicht hat. Daher </a:t>
            </a:r>
            <a:r>
              <a:rPr lang="de-DE" dirty="0" err="1"/>
              <a:t>Fraktionenbildung</a:t>
            </a:r>
            <a:r>
              <a:rPr lang="de-DE" dirty="0"/>
              <a:t>, z. B. EVP</a:t>
            </a:r>
          </a:p>
        </p:txBody>
      </p:sp>
    </p:spTree>
    <p:extLst>
      <p:ext uri="{BB962C8B-B14F-4D97-AF65-F5344CB8AC3E}">
        <p14:creationId xmlns:p14="http://schemas.microsoft.com/office/powerpoint/2010/main" val="100743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12C8E7-C4E5-247C-49EE-693CE60A7CE8}"/>
              </a:ext>
            </a:extLst>
          </p:cNvPr>
          <p:cNvSpPr>
            <a:spLocks noGrp="1"/>
          </p:cNvSpPr>
          <p:nvPr>
            <p:ph type="title"/>
          </p:nvPr>
        </p:nvSpPr>
        <p:spPr/>
        <p:txBody>
          <a:bodyPr/>
          <a:lstStyle/>
          <a:p>
            <a:pPr algn="ctr"/>
            <a:r>
              <a:rPr lang="de-DE" dirty="0"/>
              <a:t>Reformbestrebungen</a:t>
            </a:r>
          </a:p>
        </p:txBody>
      </p:sp>
      <p:sp>
        <p:nvSpPr>
          <p:cNvPr id="3" name="Inhaltsplatzhalter 2">
            <a:extLst>
              <a:ext uri="{FF2B5EF4-FFF2-40B4-BE49-F238E27FC236}">
                <a16:creationId xmlns:a16="http://schemas.microsoft.com/office/drawing/2014/main" id="{61CD313A-1C5C-4F2D-5602-129FEAAEBB4A}"/>
              </a:ext>
            </a:extLst>
          </p:cNvPr>
          <p:cNvSpPr>
            <a:spLocks noGrp="1"/>
          </p:cNvSpPr>
          <p:nvPr>
            <p:ph idx="1"/>
          </p:nvPr>
        </p:nvSpPr>
        <p:spPr/>
        <p:txBody>
          <a:bodyPr/>
          <a:lstStyle/>
          <a:p>
            <a:r>
              <a:rPr lang="de-DE" dirty="0"/>
              <a:t>Initiativrecht für das EP</a:t>
            </a:r>
          </a:p>
          <a:p>
            <a:r>
              <a:rPr lang="de-DE" dirty="0"/>
              <a:t>Mehr Mehrheitsbeschlüsse, weniger Einstimmigkeit</a:t>
            </a:r>
          </a:p>
          <a:p>
            <a:r>
              <a:rPr lang="de-DE" dirty="0"/>
              <a:t>Grundlegende Reform des Subventionsrechts</a:t>
            </a:r>
          </a:p>
          <a:p>
            <a:r>
              <a:rPr lang="de-DE" dirty="0"/>
              <a:t>Erweiterte Rechte in der Sicherheitspolitik</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5452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A90BF-DB59-5695-2184-239D1A2C2EC3}"/>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2C29EE5-1FC7-A760-B6B4-68AF21B7247B}"/>
              </a:ext>
            </a:extLst>
          </p:cNvPr>
          <p:cNvSpPr>
            <a:spLocks noGrp="1"/>
          </p:cNvSpPr>
          <p:nvPr>
            <p:ph idx="1"/>
          </p:nvPr>
        </p:nvSpPr>
        <p:spPr/>
        <p:txBody>
          <a:bodyPr/>
          <a:lstStyle/>
          <a:p>
            <a:pPr marL="0" indent="0">
              <a:buNone/>
            </a:pPr>
            <a:r>
              <a:rPr lang="de-DE" dirty="0"/>
              <a:t>Das Haus Europa steht auf rechtlich, ökonomisch und ethisch auf sicheren Fundamenten.</a:t>
            </a:r>
          </a:p>
          <a:p>
            <a:pPr marL="0" indent="0">
              <a:buNone/>
            </a:pPr>
            <a:r>
              <a:rPr lang="de-DE" dirty="0"/>
              <a:t>Fast alle Staaten der Erde schauen bewundernd, begehrlich, misstrauisch oder hasserfüllt auf Europa. Wir sind neben USA und China der Referenzrahmen für Andere.</a:t>
            </a:r>
          </a:p>
          <a:p>
            <a:pPr marL="0" indent="0">
              <a:buNone/>
            </a:pPr>
            <a:r>
              <a:rPr lang="de-DE" dirty="0"/>
              <a:t>Keine andere Region der Welt hat es geschafft, in 75 Jahren aus Erbfeindschaft und gegenseitiger </a:t>
            </a:r>
            <a:r>
              <a:rPr lang="de-DE"/>
              <a:t>Vernichtung eine </a:t>
            </a:r>
            <a:r>
              <a:rPr lang="de-DE" dirty="0"/>
              <a:t>fast unauflösliche Verflechtung rechtlicher, ökonomischer und kultureller Art </a:t>
            </a:r>
            <a:r>
              <a:rPr lang="de-DE"/>
              <a:t>zu schaffen.</a:t>
            </a:r>
            <a:endParaRPr lang="de-DE" dirty="0"/>
          </a:p>
        </p:txBody>
      </p:sp>
    </p:spTree>
    <p:extLst>
      <p:ext uri="{BB962C8B-B14F-4D97-AF65-F5344CB8AC3E}">
        <p14:creationId xmlns:p14="http://schemas.microsoft.com/office/powerpoint/2010/main" val="420628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4894EE-A6A3-DF6C-38C7-8CBFB73582AA}"/>
              </a:ext>
            </a:extLst>
          </p:cNvPr>
          <p:cNvSpPr>
            <a:spLocks noGrp="1"/>
          </p:cNvSpPr>
          <p:nvPr>
            <p:ph type="title"/>
          </p:nvPr>
        </p:nvSpPr>
        <p:spPr/>
        <p:txBody>
          <a:bodyPr/>
          <a:lstStyle/>
          <a:p>
            <a:pPr algn="ctr"/>
            <a:r>
              <a:rPr lang="de-DE" dirty="0"/>
              <a:t>Überblick</a:t>
            </a:r>
          </a:p>
        </p:txBody>
      </p:sp>
      <p:sp>
        <p:nvSpPr>
          <p:cNvPr id="3" name="Inhaltsplatzhalter 2">
            <a:extLst>
              <a:ext uri="{FF2B5EF4-FFF2-40B4-BE49-F238E27FC236}">
                <a16:creationId xmlns:a16="http://schemas.microsoft.com/office/drawing/2014/main" id="{1D14EF6B-E480-01CE-6F2C-7AE409D13063}"/>
              </a:ext>
            </a:extLst>
          </p:cNvPr>
          <p:cNvSpPr>
            <a:spLocks noGrp="1"/>
          </p:cNvSpPr>
          <p:nvPr>
            <p:ph idx="1"/>
          </p:nvPr>
        </p:nvSpPr>
        <p:spPr/>
        <p:txBody>
          <a:bodyPr/>
          <a:lstStyle/>
          <a:p>
            <a:r>
              <a:rPr lang="de-DE" dirty="0"/>
              <a:t>Organe der EU im Vergleich zu Deutschland</a:t>
            </a:r>
          </a:p>
          <a:p>
            <a:r>
              <a:rPr lang="de-DE" dirty="0"/>
              <a:t>Rechtsformen des Handelns</a:t>
            </a:r>
          </a:p>
          <a:p>
            <a:r>
              <a:rPr lang="de-DE" dirty="0"/>
              <a:t>Zuständigkeiten</a:t>
            </a:r>
          </a:p>
          <a:p>
            <a:r>
              <a:rPr lang="de-DE" dirty="0"/>
              <a:t>Machtverhältnisse der politischen Lager</a:t>
            </a:r>
          </a:p>
          <a:p>
            <a:r>
              <a:rPr lang="de-DE" dirty="0"/>
              <a:t>Reformbestrebungen</a:t>
            </a:r>
          </a:p>
          <a:p>
            <a:endParaRPr lang="de-DE" dirty="0"/>
          </a:p>
        </p:txBody>
      </p:sp>
    </p:spTree>
    <p:extLst>
      <p:ext uri="{BB962C8B-B14F-4D97-AF65-F5344CB8AC3E}">
        <p14:creationId xmlns:p14="http://schemas.microsoft.com/office/powerpoint/2010/main" val="39303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757DD6-8A94-B318-CF49-D820649CE7E6}"/>
              </a:ext>
            </a:extLst>
          </p:cNvPr>
          <p:cNvSpPr>
            <a:spLocks noGrp="1"/>
          </p:cNvSpPr>
          <p:nvPr>
            <p:ph type="title"/>
          </p:nvPr>
        </p:nvSpPr>
        <p:spPr/>
        <p:txBody>
          <a:bodyPr/>
          <a:lstStyle/>
          <a:p>
            <a:pPr algn="ctr"/>
            <a:r>
              <a:rPr lang="de-DE" dirty="0"/>
              <a:t>Rechtliche Grundlage</a:t>
            </a:r>
          </a:p>
        </p:txBody>
      </p:sp>
      <p:sp>
        <p:nvSpPr>
          <p:cNvPr id="3" name="Inhaltsplatzhalter 2">
            <a:extLst>
              <a:ext uri="{FF2B5EF4-FFF2-40B4-BE49-F238E27FC236}">
                <a16:creationId xmlns:a16="http://schemas.microsoft.com/office/drawing/2014/main" id="{645C844E-B63D-DEFD-3FD5-0CE03F8A2D04}"/>
              </a:ext>
            </a:extLst>
          </p:cNvPr>
          <p:cNvSpPr>
            <a:spLocks noGrp="1"/>
          </p:cNvSpPr>
          <p:nvPr>
            <p:ph idx="1"/>
          </p:nvPr>
        </p:nvSpPr>
        <p:spPr/>
        <p:txBody>
          <a:bodyPr/>
          <a:lstStyle/>
          <a:p>
            <a:r>
              <a:rPr lang="de-DE" dirty="0"/>
              <a:t>EU-Vertrag: Vertrag über die Gründung der Europäischen Union</a:t>
            </a:r>
          </a:p>
          <a:p>
            <a:r>
              <a:rPr lang="de-DE" dirty="0"/>
              <a:t>AEUV, Vertrag über die Arbeitsweise der EU</a:t>
            </a:r>
          </a:p>
          <a:p>
            <a:r>
              <a:rPr lang="de-DE" dirty="0"/>
              <a:t>Beide Maastricht 1992, Gründung der EU als Völkerrechtssubjekt</a:t>
            </a:r>
          </a:p>
          <a:p>
            <a:r>
              <a:rPr lang="de-DE" dirty="0"/>
              <a:t>Grundrechtecharta von 2012 (Vertrag v. Lissabon)</a:t>
            </a:r>
          </a:p>
        </p:txBody>
      </p:sp>
    </p:spTree>
    <p:extLst>
      <p:ext uri="{BB962C8B-B14F-4D97-AF65-F5344CB8AC3E}">
        <p14:creationId xmlns:p14="http://schemas.microsoft.com/office/powerpoint/2010/main" val="127661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A259F0-ADB6-010B-7B5C-18A2A5D71FEE}"/>
              </a:ext>
            </a:extLst>
          </p:cNvPr>
          <p:cNvSpPr>
            <a:spLocks noGrp="1"/>
          </p:cNvSpPr>
          <p:nvPr>
            <p:ph type="title"/>
          </p:nvPr>
        </p:nvSpPr>
        <p:spPr/>
        <p:txBody>
          <a:bodyPr>
            <a:normAutofit/>
          </a:bodyPr>
          <a:lstStyle/>
          <a:p>
            <a:r>
              <a:rPr lang="de-DE" sz="4000" dirty="0">
                <a:latin typeface="Bahnschrift" panose="020B0502040204020203" pitchFamily="34" charset="0"/>
              </a:rPr>
              <a:t>Organe der EU im Vergleich zu Deutschland</a:t>
            </a:r>
          </a:p>
        </p:txBody>
      </p:sp>
      <p:sp>
        <p:nvSpPr>
          <p:cNvPr id="3" name="Inhaltsplatzhalter 2">
            <a:extLst>
              <a:ext uri="{FF2B5EF4-FFF2-40B4-BE49-F238E27FC236}">
                <a16:creationId xmlns:a16="http://schemas.microsoft.com/office/drawing/2014/main" id="{07DC9068-A2DB-4331-B743-C358BB809790}"/>
              </a:ext>
            </a:extLst>
          </p:cNvPr>
          <p:cNvSpPr>
            <a:spLocks noGrp="1"/>
          </p:cNvSpPr>
          <p:nvPr>
            <p:ph sz="half" idx="1"/>
          </p:nvPr>
        </p:nvSpPr>
        <p:spPr/>
        <p:txBody>
          <a:bodyPr>
            <a:normAutofit fontScale="92500" lnSpcReduction="20000"/>
          </a:bodyPr>
          <a:lstStyle/>
          <a:p>
            <a:r>
              <a:rPr lang="de-DE" dirty="0"/>
              <a:t>Europäische Kommission</a:t>
            </a:r>
          </a:p>
          <a:p>
            <a:r>
              <a:rPr lang="de-DE" dirty="0"/>
              <a:t>Europaparlament</a:t>
            </a:r>
            <a:br>
              <a:rPr lang="de-DE" dirty="0"/>
            </a:br>
            <a:r>
              <a:rPr lang="de-DE" dirty="0"/>
              <a:t>(Bürgervertretung)</a:t>
            </a:r>
          </a:p>
          <a:p>
            <a:r>
              <a:rPr lang="de-DE" dirty="0"/>
              <a:t>Der Rat, Ministerrat, offiziell „Rat der Europäischen Union“</a:t>
            </a:r>
            <a:br>
              <a:rPr lang="de-DE" dirty="0"/>
            </a:br>
            <a:r>
              <a:rPr lang="de-DE" dirty="0"/>
              <a:t>(Ländervertretung)</a:t>
            </a:r>
          </a:p>
          <a:p>
            <a:endParaRPr lang="de-DE" dirty="0"/>
          </a:p>
          <a:p>
            <a:r>
              <a:rPr lang="de-DE" dirty="0"/>
              <a:t>Der Europäische Rat</a:t>
            </a:r>
          </a:p>
          <a:p>
            <a:endParaRPr lang="de-DE" dirty="0"/>
          </a:p>
          <a:p>
            <a:r>
              <a:rPr lang="de-DE" dirty="0"/>
              <a:t>EUGH</a:t>
            </a:r>
          </a:p>
          <a:p>
            <a:r>
              <a:rPr lang="de-DE" dirty="0"/>
              <a:t>EZB</a:t>
            </a:r>
          </a:p>
        </p:txBody>
      </p:sp>
      <p:sp>
        <p:nvSpPr>
          <p:cNvPr id="4" name="Inhaltsplatzhalter 3">
            <a:extLst>
              <a:ext uri="{FF2B5EF4-FFF2-40B4-BE49-F238E27FC236}">
                <a16:creationId xmlns:a16="http://schemas.microsoft.com/office/drawing/2014/main" id="{00EE9F47-5E60-0CA3-A006-3B8D7840CDEE}"/>
              </a:ext>
            </a:extLst>
          </p:cNvPr>
          <p:cNvSpPr>
            <a:spLocks noGrp="1"/>
          </p:cNvSpPr>
          <p:nvPr>
            <p:ph sz="half" idx="2"/>
          </p:nvPr>
        </p:nvSpPr>
        <p:spPr/>
        <p:txBody>
          <a:bodyPr>
            <a:normAutofit fontScale="92500" lnSpcReduction="20000"/>
          </a:bodyPr>
          <a:lstStyle/>
          <a:p>
            <a:r>
              <a:rPr lang="de-DE" dirty="0"/>
              <a:t>Bundesregierung</a:t>
            </a:r>
          </a:p>
          <a:p>
            <a:r>
              <a:rPr lang="de-DE" dirty="0"/>
              <a:t>Bundestag</a:t>
            </a:r>
            <a:br>
              <a:rPr lang="de-DE" dirty="0"/>
            </a:br>
            <a:endParaRPr lang="de-DE" dirty="0"/>
          </a:p>
          <a:p>
            <a:r>
              <a:rPr lang="de-DE" dirty="0"/>
              <a:t>Bundesrat, Vertretung der Bundesländer im Gesetzgebungsprozess</a:t>
            </a:r>
            <a:br>
              <a:rPr lang="de-DE" dirty="0"/>
            </a:br>
            <a:endParaRPr lang="de-DE" dirty="0"/>
          </a:p>
          <a:p>
            <a:r>
              <a:rPr lang="de-DE" sz="2400" dirty="0"/>
              <a:t>Ähnlich wie Ministerpräsidentenkonferenz oder Koalitionsausschuss der BReg</a:t>
            </a:r>
            <a:endParaRPr lang="de-DE" dirty="0"/>
          </a:p>
        </p:txBody>
      </p:sp>
    </p:spTree>
    <p:extLst>
      <p:ext uri="{BB962C8B-B14F-4D97-AF65-F5344CB8AC3E}">
        <p14:creationId xmlns:p14="http://schemas.microsoft.com/office/powerpoint/2010/main" val="234858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85EDC-DC81-D99C-B649-2F1330428805}"/>
              </a:ext>
            </a:extLst>
          </p:cNvPr>
          <p:cNvSpPr>
            <a:spLocks noGrp="1"/>
          </p:cNvSpPr>
          <p:nvPr>
            <p:ph type="title"/>
          </p:nvPr>
        </p:nvSpPr>
        <p:spPr/>
        <p:txBody>
          <a:bodyPr/>
          <a:lstStyle/>
          <a:p>
            <a:pPr algn="ctr"/>
            <a:r>
              <a:rPr lang="de-DE" dirty="0"/>
              <a:t>Europäische Kommission</a:t>
            </a:r>
          </a:p>
        </p:txBody>
      </p:sp>
      <p:sp>
        <p:nvSpPr>
          <p:cNvPr id="3" name="Inhaltsplatzhalter 2">
            <a:extLst>
              <a:ext uri="{FF2B5EF4-FFF2-40B4-BE49-F238E27FC236}">
                <a16:creationId xmlns:a16="http://schemas.microsoft.com/office/drawing/2014/main" id="{AE76416A-6BF4-9002-F56D-67D3DC91CDB1}"/>
              </a:ext>
            </a:extLst>
          </p:cNvPr>
          <p:cNvSpPr>
            <a:spLocks noGrp="1"/>
          </p:cNvSpPr>
          <p:nvPr>
            <p:ph idx="1"/>
          </p:nvPr>
        </p:nvSpPr>
        <p:spPr/>
        <p:txBody>
          <a:bodyPr/>
          <a:lstStyle/>
          <a:p>
            <a:r>
              <a:rPr lang="de-DE" dirty="0"/>
              <a:t>Sie schlägt dem Parlament die Gesetze vor (Initiativrecht),</a:t>
            </a:r>
          </a:p>
          <a:p>
            <a:r>
              <a:rPr lang="de-DE" dirty="0"/>
              <a:t>Sie ist die Exekutive für alle Beschlüsse</a:t>
            </a:r>
          </a:p>
          <a:p>
            <a:r>
              <a:rPr lang="de-DE" dirty="0"/>
              <a:t>Sie verwaltet den Haushalt, überwacht die Einhaltung aller Verträge durch alle Organe und führt die laufenden Geschäfte</a:t>
            </a:r>
          </a:p>
          <a:p>
            <a:r>
              <a:rPr lang="de-DE" dirty="0"/>
              <a:t>Vorsitz von der Leyen</a:t>
            </a:r>
          </a:p>
          <a:p>
            <a:r>
              <a:rPr lang="de-DE" dirty="0"/>
              <a:t>27 Kommissare aus jeden der 27 Mitglieder eines jeden Mitgliedsstaates</a:t>
            </a:r>
          </a:p>
          <a:p>
            <a:endParaRPr lang="de-DE" dirty="0"/>
          </a:p>
        </p:txBody>
      </p:sp>
    </p:spTree>
    <p:extLst>
      <p:ext uri="{BB962C8B-B14F-4D97-AF65-F5344CB8AC3E}">
        <p14:creationId xmlns:p14="http://schemas.microsoft.com/office/powerpoint/2010/main" val="276823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BC64A-E199-D0CA-81C7-2C5BF82CD123}"/>
              </a:ext>
            </a:extLst>
          </p:cNvPr>
          <p:cNvSpPr>
            <a:spLocks noGrp="1"/>
          </p:cNvSpPr>
          <p:nvPr>
            <p:ph type="title"/>
          </p:nvPr>
        </p:nvSpPr>
        <p:spPr/>
        <p:txBody>
          <a:bodyPr/>
          <a:lstStyle/>
          <a:p>
            <a:pPr algn="ctr"/>
            <a:r>
              <a:rPr lang="de-DE" dirty="0"/>
              <a:t>Europaparlament</a:t>
            </a:r>
          </a:p>
        </p:txBody>
      </p:sp>
      <p:sp>
        <p:nvSpPr>
          <p:cNvPr id="3" name="Inhaltsplatzhalter 2">
            <a:extLst>
              <a:ext uri="{FF2B5EF4-FFF2-40B4-BE49-F238E27FC236}">
                <a16:creationId xmlns:a16="http://schemas.microsoft.com/office/drawing/2014/main" id="{5A5E4E50-CBD3-0103-E506-4C6BB063B5F0}"/>
              </a:ext>
            </a:extLst>
          </p:cNvPr>
          <p:cNvSpPr>
            <a:spLocks noGrp="1"/>
          </p:cNvSpPr>
          <p:nvPr>
            <p:ph idx="1"/>
          </p:nvPr>
        </p:nvSpPr>
        <p:spPr/>
        <p:txBody>
          <a:bodyPr/>
          <a:lstStyle/>
          <a:p>
            <a:r>
              <a:rPr lang="de-DE" dirty="0"/>
              <a:t>Direkt gewählt alle fünf Jahre in allen 27 Mitgliedsstaaten mit 751 Parlamentariern und Parlamentarierinnen. Grundsätzlich ist die Abgeordnetenzahl nach Zahl der Einwohner berechnet. Es tagt in Straßburg und Brüssel.</a:t>
            </a:r>
          </a:p>
          <a:p>
            <a:r>
              <a:rPr lang="de-DE" dirty="0"/>
              <a:t>Kein eigenes Recht auf Gesetzesinitiative</a:t>
            </a:r>
          </a:p>
        </p:txBody>
      </p:sp>
    </p:spTree>
    <p:extLst>
      <p:ext uri="{BB962C8B-B14F-4D97-AF65-F5344CB8AC3E}">
        <p14:creationId xmlns:p14="http://schemas.microsoft.com/office/powerpoint/2010/main" val="333788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474BE-535A-6C99-A389-39B63308AF60}"/>
              </a:ext>
            </a:extLst>
          </p:cNvPr>
          <p:cNvSpPr>
            <a:spLocks noGrp="1"/>
          </p:cNvSpPr>
          <p:nvPr>
            <p:ph type="title"/>
          </p:nvPr>
        </p:nvSpPr>
        <p:spPr/>
        <p:txBody>
          <a:bodyPr/>
          <a:lstStyle/>
          <a:p>
            <a:pPr algn="ctr"/>
            <a:r>
              <a:rPr lang="de-DE" dirty="0"/>
              <a:t>Ministerrat </a:t>
            </a:r>
          </a:p>
        </p:txBody>
      </p:sp>
      <p:sp>
        <p:nvSpPr>
          <p:cNvPr id="3" name="Inhaltsplatzhalter 2">
            <a:extLst>
              <a:ext uri="{FF2B5EF4-FFF2-40B4-BE49-F238E27FC236}">
                <a16:creationId xmlns:a16="http://schemas.microsoft.com/office/drawing/2014/main" id="{166C726A-377F-60A2-B334-6A51534FEFD9}"/>
              </a:ext>
            </a:extLst>
          </p:cNvPr>
          <p:cNvSpPr>
            <a:spLocks noGrp="1"/>
          </p:cNvSpPr>
          <p:nvPr>
            <p:ph idx="1"/>
          </p:nvPr>
        </p:nvSpPr>
        <p:spPr/>
        <p:txBody>
          <a:bodyPr/>
          <a:lstStyle/>
          <a:p>
            <a:r>
              <a:rPr lang="de-DE" dirty="0"/>
              <a:t>Auch „Rat der europäischen Union“ das zweite Legislativorgan, Länderkammer</a:t>
            </a:r>
          </a:p>
          <a:p>
            <a:r>
              <a:rPr lang="de-DE" dirty="0"/>
              <a:t>Besteht aus den jeweiligen Fachministern</a:t>
            </a:r>
          </a:p>
          <a:p>
            <a:r>
              <a:rPr lang="de-DE" dirty="0"/>
              <a:t>Teils einstimmige Entscheidungen erforderlich, teils qualifizierte Mehrheit, d. h. Mehrheit der Länder und der Bevölkerungsanteile</a:t>
            </a:r>
          </a:p>
          <a:p>
            <a:r>
              <a:rPr lang="de-DE" dirty="0"/>
              <a:t>Gemeinsame Außen- und Sicherheitspolitik entscheidet der Ministerrat alleine und einstimmig</a:t>
            </a:r>
          </a:p>
        </p:txBody>
      </p:sp>
    </p:spTree>
    <p:extLst>
      <p:ext uri="{BB962C8B-B14F-4D97-AF65-F5344CB8AC3E}">
        <p14:creationId xmlns:p14="http://schemas.microsoft.com/office/powerpoint/2010/main" val="251466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E338C-5288-592D-70C1-444F381FA75C}"/>
              </a:ext>
            </a:extLst>
          </p:cNvPr>
          <p:cNvSpPr>
            <a:spLocks noGrp="1"/>
          </p:cNvSpPr>
          <p:nvPr>
            <p:ph type="title"/>
          </p:nvPr>
        </p:nvSpPr>
        <p:spPr/>
        <p:txBody>
          <a:bodyPr/>
          <a:lstStyle/>
          <a:p>
            <a:pPr algn="ctr"/>
            <a:r>
              <a:rPr lang="de-DE" dirty="0"/>
              <a:t>Rat, Der Europäische Rat</a:t>
            </a:r>
          </a:p>
        </p:txBody>
      </p:sp>
      <p:sp>
        <p:nvSpPr>
          <p:cNvPr id="3" name="Inhaltsplatzhalter 2">
            <a:extLst>
              <a:ext uri="{FF2B5EF4-FFF2-40B4-BE49-F238E27FC236}">
                <a16:creationId xmlns:a16="http://schemas.microsoft.com/office/drawing/2014/main" id="{B28A2602-A613-43F2-BD65-60C631FD6597}"/>
              </a:ext>
            </a:extLst>
          </p:cNvPr>
          <p:cNvSpPr>
            <a:spLocks noGrp="1"/>
          </p:cNvSpPr>
          <p:nvPr>
            <p:ph idx="1"/>
          </p:nvPr>
        </p:nvSpPr>
        <p:spPr/>
        <p:txBody>
          <a:bodyPr/>
          <a:lstStyle/>
          <a:p>
            <a:r>
              <a:rPr lang="de-DE" dirty="0"/>
              <a:t>27 Staats- und Regierungschefs der Mitgliedsstaaten</a:t>
            </a:r>
          </a:p>
          <a:p>
            <a:r>
              <a:rPr lang="de-DE" dirty="0"/>
              <a:t>Präsident des Europäischen Rates, Charles Michel</a:t>
            </a:r>
          </a:p>
          <a:p>
            <a:r>
              <a:rPr lang="de-DE" dirty="0"/>
              <a:t>Beratend die Präsidentin der Kommission</a:t>
            </a:r>
          </a:p>
          <a:p>
            <a:endParaRPr lang="de-DE" dirty="0"/>
          </a:p>
          <a:p>
            <a:r>
              <a:rPr lang="de-DE" dirty="0"/>
              <a:t>Legt Leitlinien fest, rein politische Entscheidungen, Einstimmigkeit wie jetzt bei Ukrainehilfe</a:t>
            </a:r>
          </a:p>
        </p:txBody>
      </p:sp>
    </p:spTree>
    <p:extLst>
      <p:ext uri="{BB962C8B-B14F-4D97-AF65-F5344CB8AC3E}">
        <p14:creationId xmlns:p14="http://schemas.microsoft.com/office/powerpoint/2010/main" val="404506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912752-E484-B841-7885-5D3E22012F9F}"/>
              </a:ext>
            </a:extLst>
          </p:cNvPr>
          <p:cNvSpPr>
            <a:spLocks noGrp="1"/>
          </p:cNvSpPr>
          <p:nvPr>
            <p:ph type="title"/>
          </p:nvPr>
        </p:nvSpPr>
        <p:spPr/>
        <p:txBody>
          <a:bodyPr/>
          <a:lstStyle/>
          <a:p>
            <a:pPr algn="ctr"/>
            <a:r>
              <a:rPr lang="de-DE" dirty="0"/>
              <a:t>Rechtsformen</a:t>
            </a:r>
          </a:p>
        </p:txBody>
      </p:sp>
      <p:sp>
        <p:nvSpPr>
          <p:cNvPr id="3" name="Inhaltsplatzhalter 2">
            <a:extLst>
              <a:ext uri="{FF2B5EF4-FFF2-40B4-BE49-F238E27FC236}">
                <a16:creationId xmlns:a16="http://schemas.microsoft.com/office/drawing/2014/main" id="{34F7BA54-3C00-6EC3-6B24-F852AFDD1D0A}"/>
              </a:ext>
            </a:extLst>
          </p:cNvPr>
          <p:cNvSpPr>
            <a:spLocks noGrp="1"/>
          </p:cNvSpPr>
          <p:nvPr>
            <p:ph idx="1"/>
          </p:nvPr>
        </p:nvSpPr>
        <p:spPr/>
        <p:txBody>
          <a:bodyPr/>
          <a:lstStyle/>
          <a:p>
            <a:r>
              <a:rPr lang="de-DE" dirty="0"/>
              <a:t>Verordnungen gelten nach Beschluss durch Parlament und Ministerrat unmittelbar (Datenschutzgrundverordnung und Klimaschutzverordnung v. 2021)</a:t>
            </a:r>
          </a:p>
          <a:p>
            <a:r>
              <a:rPr lang="de-DE" dirty="0"/>
              <a:t>Richtlinien müssen durch die Mitgliedsstaaten in innerstaatliches Recht umgesetzt werden (FFH-Richtlinie)</a:t>
            </a:r>
          </a:p>
        </p:txBody>
      </p:sp>
    </p:spTree>
    <p:extLst>
      <p:ext uri="{BB962C8B-B14F-4D97-AF65-F5344CB8AC3E}">
        <p14:creationId xmlns:p14="http://schemas.microsoft.com/office/powerpoint/2010/main" val="125251356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Breitbild</PresentationFormat>
  <Paragraphs>81</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Bahnschrift</vt:lpstr>
      <vt:lpstr>Calibri</vt:lpstr>
      <vt:lpstr>Calibri Light</vt:lpstr>
      <vt:lpstr>Office</vt:lpstr>
      <vt:lpstr>Europa als Wirtschaftsverein oder als Werteunion?</vt:lpstr>
      <vt:lpstr>Überblick</vt:lpstr>
      <vt:lpstr>Rechtliche Grundlage</vt:lpstr>
      <vt:lpstr>Organe der EU im Vergleich zu Deutschland</vt:lpstr>
      <vt:lpstr>Europäische Kommission</vt:lpstr>
      <vt:lpstr>Europaparlament</vt:lpstr>
      <vt:lpstr>Ministerrat </vt:lpstr>
      <vt:lpstr>Rat, Der Europäische Rat</vt:lpstr>
      <vt:lpstr>Rechtsformen</vt:lpstr>
      <vt:lpstr>Zuständigkeiten</vt:lpstr>
      <vt:lpstr>EU-Recht und deutsches Recht</vt:lpstr>
      <vt:lpstr>Der europäische Bürger</vt:lpstr>
      <vt:lpstr>Europa als Wirtschaftsverein oder Werteunion?</vt:lpstr>
      <vt:lpstr>Machtverhältnisse in der EU</vt:lpstr>
      <vt:lpstr>Reformbestrebungen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 als Wirtschaftsverein oder als Werteunion?</dc:title>
  <dc:creator>kromer</dc:creator>
  <cp:lastModifiedBy>kromer</cp:lastModifiedBy>
  <cp:revision>6</cp:revision>
  <cp:lastPrinted>2024-01-12T09:22:21Z</cp:lastPrinted>
  <dcterms:created xsi:type="dcterms:W3CDTF">2024-01-10T15:31:07Z</dcterms:created>
  <dcterms:modified xsi:type="dcterms:W3CDTF">2024-01-14T10:40:20Z</dcterms:modified>
</cp:coreProperties>
</file>